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3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F8D2C-1DD3-4B45-A4F6-A7F2D47ADF79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CBCA7-699B-457F-BCA1-B23D8235B6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5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2C208-0624-4B20-A36F-F8AB5165805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88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2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62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733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8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74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12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89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727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2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53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61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3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6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57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8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78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E54CB0-836F-4E5C-B0E4-50D1F2241BC8}" type="datetimeFigureOut">
              <a:rPr lang="cs-CZ" smtClean="0"/>
              <a:t>12.5.2016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23620E-ED54-44AF-937E-8F8307EE87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74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google.cz/url?sa=i&amp;rct=j&amp;q=&amp;esrc=s&amp;source=images&amp;cd=&amp;cad=rja&amp;uact=8&amp;ved=0ahUKEwjV2OP0567MAhXMtBQKHZAcA6AQjRwIBw&amp;url=http://czpohadka.blogspot.com/2011/10/znicit-krtka.html&amp;bvm=bv.120551593,d.bGg&amp;psig=AFQjCNENsNDBdjvCCcueoUWddt88yDgBdA&amp;ust=14618462544498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www.google.cz/url?sa=i&amp;rct=j&amp;q=&amp;esrc=s&amp;source=images&amp;cd=&amp;cad=rja&amp;uact=8&amp;ved=0ahUKEwjz-d265a7MAhUFVRQKHaoWAGQQjRwIBw&amp;url=https://cs.wikipedia.org/wiki/Star%C3%A9_M%C4%9Bsto_(okres_Uhersk%C3%A9_Hradi%C5%A1t%C4%9B)&amp;bvm=bv.120551593,d.bGg&amp;psig=AFQjCNGb67wc0AnE-XYfp3RrUmyyQd2how&amp;ust=1461845566946434" TargetMode="External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b="1" dirty="0" err="1" smtClean="0"/>
              <a:t>Our</a:t>
            </a:r>
            <a:r>
              <a:rPr lang="cs-CZ" sz="4400" b="1" dirty="0" smtClean="0"/>
              <a:t> </a:t>
            </a:r>
            <a:r>
              <a:rPr lang="cs-CZ" sz="4400" b="1" dirty="0" err="1" smtClean="0"/>
              <a:t>school</a:t>
            </a:r>
            <a:r>
              <a:rPr lang="cs-CZ" sz="4400" b="1" dirty="0" smtClean="0"/>
              <a:t>, </a:t>
            </a:r>
            <a:r>
              <a:rPr lang="cs-CZ" sz="4400" b="1" dirty="0" err="1" smtClean="0"/>
              <a:t>town</a:t>
            </a:r>
            <a:r>
              <a:rPr lang="cs-CZ" sz="4400" b="1" dirty="0" smtClean="0"/>
              <a:t>, </a:t>
            </a:r>
            <a:br>
              <a:rPr lang="cs-CZ" sz="4400" b="1" dirty="0" smtClean="0"/>
            </a:br>
            <a:r>
              <a:rPr lang="cs-CZ" sz="4400" b="1" dirty="0" err="1" smtClean="0"/>
              <a:t>the</a:t>
            </a:r>
            <a:r>
              <a:rPr lang="cs-CZ" sz="4400" b="1" dirty="0" smtClean="0"/>
              <a:t> Czech Republic</a:t>
            </a:r>
            <a:br>
              <a:rPr lang="cs-CZ" sz="4400" b="1" dirty="0" smtClean="0"/>
            </a:br>
            <a:r>
              <a:rPr lang="cs-CZ" sz="4400" b="1" dirty="0" err="1" smtClean="0"/>
              <a:t>prepared</a:t>
            </a:r>
            <a:r>
              <a:rPr lang="cs-CZ" sz="4400" b="1" dirty="0" smtClean="0"/>
              <a:t> by 7.C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122" name="Picture 2" descr="C:\Users\weinbergerova\Desktop\IMG_20160426_1231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561" y="3371350"/>
            <a:ext cx="6651279" cy="337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425952" y="475643"/>
            <a:ext cx="4673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endParaRPr lang="cs-CZ" sz="3600" dirty="0"/>
          </a:p>
        </p:txBody>
      </p:sp>
      <p:sp>
        <p:nvSpPr>
          <p:cNvPr id="7" name="Srdce 6"/>
          <p:cNvSpPr/>
          <p:nvPr/>
        </p:nvSpPr>
        <p:spPr>
          <a:xfrm>
            <a:off x="2774114" y="632480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rdce 7"/>
          <p:cNvSpPr/>
          <p:nvPr/>
        </p:nvSpPr>
        <p:spPr>
          <a:xfrm>
            <a:off x="8099026" y="632480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0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620689"/>
            <a:ext cx="10972800" cy="57205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 OF CZECH REPUBLIC</a:t>
            </a:r>
          </a:p>
          <a:p>
            <a:pPr marL="0" indent="0">
              <a:buNone/>
            </a:pPr>
            <a:r>
              <a:rPr lang="cs-CZ" sz="2800" dirty="0" smtClean="0"/>
              <a:t>•</a:t>
            </a:r>
            <a:r>
              <a:rPr lang="cs-CZ" sz="2400" dirty="0" smtClean="0"/>
              <a:t>10.- </a:t>
            </a:r>
            <a:r>
              <a:rPr lang="cs-CZ" sz="2400" b="1" dirty="0" smtClean="0"/>
              <a:t>Plzeň</a:t>
            </a:r>
            <a:endParaRPr lang="cs-CZ" sz="1600" b="1" dirty="0"/>
          </a:p>
          <a:p>
            <a:pPr marL="0" indent="0">
              <a:buNone/>
            </a:pPr>
            <a:r>
              <a:rPr lang="cs-CZ" sz="2400" dirty="0" smtClean="0"/>
              <a:t>•9.- </a:t>
            </a:r>
            <a:r>
              <a:rPr lang="cs-CZ" sz="2400" b="1" dirty="0" err="1" smtClean="0"/>
              <a:t>Moravian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Karst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•8.- </a:t>
            </a:r>
            <a:r>
              <a:rPr lang="cs-CZ" sz="2400" b="1" dirty="0" smtClean="0"/>
              <a:t>Litomyšl</a:t>
            </a:r>
          </a:p>
          <a:p>
            <a:pPr marL="0" indent="0">
              <a:buNone/>
            </a:pPr>
            <a:r>
              <a:rPr lang="cs-CZ" sz="2400" dirty="0" smtClean="0"/>
              <a:t>•7.- </a:t>
            </a:r>
            <a:r>
              <a:rPr lang="cs-CZ" sz="2400" b="1" dirty="0" smtClean="0"/>
              <a:t>Olomouc</a:t>
            </a:r>
          </a:p>
          <a:p>
            <a:pPr marL="0" indent="0">
              <a:buNone/>
            </a:pPr>
            <a:r>
              <a:rPr lang="cs-CZ" sz="2400" dirty="0" smtClean="0"/>
              <a:t>•6.- </a:t>
            </a:r>
            <a:r>
              <a:rPr lang="cs-CZ" sz="2400" b="1" dirty="0" smtClean="0"/>
              <a:t>Telč</a:t>
            </a:r>
          </a:p>
          <a:p>
            <a:pPr marL="0" indent="0">
              <a:buNone/>
            </a:pPr>
            <a:r>
              <a:rPr lang="cs-CZ" sz="2400" dirty="0" smtClean="0"/>
              <a:t>•5.-</a:t>
            </a:r>
            <a:r>
              <a:rPr lang="cs-CZ" sz="2400" dirty="0"/>
              <a:t> </a:t>
            </a:r>
            <a:r>
              <a:rPr lang="cs-CZ" sz="2400" b="1" dirty="0" err="1"/>
              <a:t>Castle</a:t>
            </a:r>
            <a:r>
              <a:rPr lang="cs-CZ" sz="2400" b="1" dirty="0"/>
              <a:t> </a:t>
            </a:r>
            <a:r>
              <a:rPr lang="cs-CZ" sz="2400" b="1" dirty="0" err="1"/>
              <a:t>Karlstejn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•4.- </a:t>
            </a:r>
            <a:r>
              <a:rPr lang="cs-CZ" sz="2400" b="1" dirty="0"/>
              <a:t>Karlovy Vary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•3.-</a:t>
            </a:r>
            <a:r>
              <a:rPr lang="cs-CZ" sz="2400" dirty="0"/>
              <a:t> </a:t>
            </a:r>
            <a:r>
              <a:rPr lang="cs-CZ" sz="2400" b="1" dirty="0"/>
              <a:t>Kutna Hora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dirty="0" smtClean="0"/>
              <a:t>•2.-</a:t>
            </a:r>
            <a:r>
              <a:rPr lang="cs-CZ" sz="2400" dirty="0"/>
              <a:t> </a:t>
            </a:r>
            <a:r>
              <a:rPr lang="cs-CZ" sz="2400" b="1" dirty="0" smtClean="0"/>
              <a:t>Český Krumlov </a:t>
            </a:r>
          </a:p>
          <a:p>
            <a:pPr marL="0" indent="0">
              <a:buNone/>
            </a:pPr>
            <a:r>
              <a:rPr lang="cs-CZ" sz="2400" dirty="0" smtClean="0"/>
              <a:t>•1.-</a:t>
            </a:r>
            <a:r>
              <a:rPr lang="cs-CZ" sz="2400" dirty="0"/>
              <a:t> </a:t>
            </a:r>
            <a:r>
              <a:rPr lang="cs-CZ" sz="2400" b="1" dirty="0"/>
              <a:t>Prague</a:t>
            </a:r>
            <a:endParaRPr lang="cs-CZ" sz="2400" b="1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900" dirty="0" smtClean="0"/>
          </a:p>
        </p:txBody>
      </p:sp>
      <p:sp>
        <p:nvSpPr>
          <p:cNvPr id="6" name="Podnadpis 2"/>
          <p:cNvSpPr>
            <a:spLocks noGrp="1"/>
          </p:cNvSpPr>
          <p:nvPr>
            <p:ph type="title"/>
          </p:nvPr>
        </p:nvSpPr>
        <p:spPr>
          <a:xfrm>
            <a:off x="2063552" y="0"/>
            <a:ext cx="8366720" cy="324718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endParaRPr lang="cs-CZ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Srdce 6"/>
          <p:cNvSpPr/>
          <p:nvPr/>
        </p:nvSpPr>
        <p:spPr>
          <a:xfrm>
            <a:off x="3778060" y="-13226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rdce 7"/>
          <p:cNvSpPr/>
          <p:nvPr/>
        </p:nvSpPr>
        <p:spPr>
          <a:xfrm>
            <a:off x="8095445" y="-13226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https://traverseearth.smugmug.com/Europe/Prague/i-ZLNxKcL/0/1903x952/2-1903x9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93" y="5140719"/>
            <a:ext cx="4367807" cy="16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empukrumlova.cz/wp-content/uploads/2011/02/Cesky-Kruml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798" y="4825871"/>
            <a:ext cx="3565132" cy="19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ceskatelevize.cz/program/porady/10361869257/foto09/211563235200006_01.jpg?13360519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6930" y="3288894"/>
            <a:ext cx="4367807" cy="18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ragueinsider.eu/media/uploads/karlovy_vary/karlovy_vary3_w7qmqY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967" y="3278827"/>
            <a:ext cx="3642795" cy="153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.novinky.cz/818/248184-top_foto1-3pbh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266" y="1711650"/>
            <a:ext cx="3721207" cy="15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oidnes.cz/11/063/cl6/STK3627a1_olomouc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494" y="1718026"/>
            <a:ext cx="3768772" cy="15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upload.wikimedia.org/wikipedia/commons/d/d6/Litomy%C5%A1l,_Schlos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6373" y="333077"/>
            <a:ext cx="2759824" cy="138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258461" y="5160537"/>
            <a:ext cx="6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282439" y="48527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869144" y="4209772"/>
            <a:ext cx="466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1102275" y="4209772"/>
            <a:ext cx="492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768076" y="3286250"/>
            <a:ext cx="545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11258462" y="1715382"/>
            <a:ext cx="53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488067" y="1760626"/>
            <a:ext cx="50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7.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0008096" y="361799"/>
            <a:ext cx="69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8.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3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7594" y="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br>
              <a:rPr lang="cs-CZ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7593" y="776900"/>
            <a:ext cx="9601196" cy="33189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3600" dirty="0" smtClean="0"/>
              <a:t>	</a:t>
            </a:r>
            <a:r>
              <a:rPr lang="cs-CZ" sz="3600" dirty="0"/>
              <a:t>	</a:t>
            </a:r>
            <a:r>
              <a:rPr lang="cs-CZ" sz="8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5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6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cs-CZ" sz="5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cs-CZ" sz="6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Czech</a:t>
            </a:r>
            <a:r>
              <a:rPr lang="cs-CZ" sz="5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Hello				Ahoj</a:t>
            </a: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Goodbye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Nashledanou</a:t>
            </a:r>
            <a:endParaRPr lang="cs-CZ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Goog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Dobré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ráno</a:t>
            </a: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afternoon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Dobré odpoledne</a:t>
            </a:r>
          </a:p>
          <a:p>
            <a:pPr>
              <a:buNone/>
            </a:pPr>
            <a:endParaRPr lang="cs-CZ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Dobrý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večer</a:t>
            </a: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night		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Dobrou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noc</a:t>
            </a: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I love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	Miluju Tě</a:t>
            </a: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	Líbí se mi to				 </a:t>
            </a:r>
            <a:endParaRPr lang="cs-CZ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cs-CZ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Schnitzel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cs-CZ" sz="56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Řízek</a:t>
            </a:r>
            <a:endParaRPr lang="cs-CZ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cs-CZ" sz="5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prosím</a:t>
            </a:r>
          </a:p>
          <a:p>
            <a:pPr>
              <a:buNone/>
            </a:pPr>
            <a:endParaRPr lang="cs-CZ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		   	</a:t>
            </a:r>
            <a:r>
              <a:rPr lang="cs-CZ" sz="6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Okay</a:t>
            </a:r>
            <a:r>
              <a:rPr lang="cs-CZ" sz="6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6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cs-CZ" sz="6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cs-CZ" sz="6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harder</a:t>
            </a:r>
            <a:r>
              <a:rPr lang="cs-CZ" sz="6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6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pronounce</a:t>
            </a:r>
            <a:r>
              <a:rPr lang="cs-CZ" sz="6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Beet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	Řepa</a:t>
            </a: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River				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Řeka</a:t>
            </a:r>
            <a:endParaRPr lang="cs-CZ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Watercress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Řeřicha</a:t>
            </a:r>
            <a:endParaRPr lang="cs-CZ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cs-CZ" sz="5600" dirty="0" err="1">
                <a:latin typeface="Arial" panose="020B0604020202020204" pitchFamily="34" charset="0"/>
                <a:cs typeface="Arial" panose="020B0604020202020204" pitchFamily="34" charset="0"/>
              </a:rPr>
              <a:t>Rattlesnake</a:t>
            </a:r>
            <a:r>
              <a:rPr lang="cs-CZ" sz="56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Chřestýš</a:t>
            </a:r>
            <a:r>
              <a:rPr lang="cs-CZ" sz="6400" dirty="0">
                <a:latin typeface="Arial" panose="020B0604020202020204" pitchFamily="34" charset="0"/>
                <a:cs typeface="Arial" panose="020B0604020202020204" pitchFamily="34" charset="0"/>
              </a:rPr>
              <a:t>			   	</a:t>
            </a:r>
            <a:r>
              <a:rPr lang="cs-CZ" sz="2800" dirty="0"/>
              <a:t>		</a:t>
            </a:r>
            <a:endParaRPr lang="cs-CZ" dirty="0"/>
          </a:p>
        </p:txBody>
      </p:sp>
      <p:sp>
        <p:nvSpPr>
          <p:cNvPr id="4" name="Srdce 3"/>
          <p:cNvSpPr/>
          <p:nvPr/>
        </p:nvSpPr>
        <p:spPr>
          <a:xfrm>
            <a:off x="3096854" y="153102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rdce 4"/>
          <p:cNvSpPr/>
          <p:nvPr/>
        </p:nvSpPr>
        <p:spPr>
          <a:xfrm>
            <a:off x="8362235" y="153102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4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cnso54z59a4/S3CJ6l_Z6PI/AAAAAAAAHPU/TjLQl17Vv04/s1600/t_krtecek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992" y="2166611"/>
            <a:ext cx="3061316" cy="352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THANK YOU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soon</a:t>
            </a: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rdce 3"/>
          <p:cNvSpPr/>
          <p:nvPr/>
        </p:nvSpPr>
        <p:spPr>
          <a:xfrm>
            <a:off x="3450336" y="1382758"/>
            <a:ext cx="787947" cy="494810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rdce 4"/>
          <p:cNvSpPr/>
          <p:nvPr/>
        </p:nvSpPr>
        <p:spPr>
          <a:xfrm>
            <a:off x="7898938" y="1382758"/>
            <a:ext cx="732997" cy="494810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9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OUR SCHOOL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school </a:t>
            </a:r>
            <a:r>
              <a:rPr lang="cs-CZ" dirty="0" err="1" smtClean="0"/>
              <a:t>consists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over </a:t>
            </a:r>
            <a:r>
              <a:rPr lang="en-US" dirty="0"/>
              <a:t>300 students. The school is </a:t>
            </a:r>
            <a:r>
              <a:rPr lang="cs-CZ" dirty="0" err="1" smtClean="0"/>
              <a:t>located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cs-CZ" dirty="0" smtClean="0"/>
              <a:t>Staré Město </a:t>
            </a:r>
            <a:r>
              <a:rPr lang="en-US" dirty="0" smtClean="0"/>
              <a:t>near </a:t>
            </a:r>
            <a:r>
              <a:rPr lang="en-US" dirty="0"/>
              <a:t>the Neighborhood </a:t>
            </a:r>
            <a:r>
              <a:rPr lang="en-US" dirty="0" err="1"/>
              <a:t>Kopánky</a:t>
            </a:r>
            <a:r>
              <a:rPr lang="en-US" dirty="0" smtClean="0"/>
              <a:t>. </a:t>
            </a:r>
            <a:r>
              <a:rPr lang="en-US" dirty="0"/>
              <a:t>The school </a:t>
            </a:r>
            <a:r>
              <a:rPr lang="cs-CZ" dirty="0" err="1" smtClean="0"/>
              <a:t>provide</a:t>
            </a:r>
            <a:r>
              <a:rPr lang="en-US" dirty="0" smtClean="0"/>
              <a:t>s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–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activites</a:t>
            </a:r>
            <a:r>
              <a:rPr lang="en-US" dirty="0" smtClean="0"/>
              <a:t>, </a:t>
            </a:r>
            <a:r>
              <a:rPr lang="en-US" dirty="0"/>
              <a:t>for </a:t>
            </a:r>
            <a:r>
              <a:rPr lang="en-US" dirty="0" smtClean="0"/>
              <a:t>example</a:t>
            </a:r>
            <a:r>
              <a:rPr lang="cs-CZ" dirty="0" smtClean="0"/>
              <a:t> :f</a:t>
            </a:r>
            <a:r>
              <a:rPr lang="en-US" dirty="0" err="1" smtClean="0"/>
              <a:t>loorball</a:t>
            </a:r>
            <a:r>
              <a:rPr lang="en-US" dirty="0"/>
              <a:t>, softball, </a:t>
            </a:r>
            <a:r>
              <a:rPr lang="en-US" dirty="0" smtClean="0"/>
              <a:t>volleyball</a:t>
            </a:r>
            <a:r>
              <a:rPr lang="cs-CZ" dirty="0" smtClean="0"/>
              <a:t>, </a:t>
            </a:r>
            <a:r>
              <a:rPr lang="cs-CZ" dirty="0" err="1" smtClean="0"/>
              <a:t>Experiments</a:t>
            </a:r>
            <a:r>
              <a:rPr lang="cs-CZ" dirty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Physics</a:t>
            </a:r>
            <a:r>
              <a:rPr lang="cs-CZ" dirty="0" smtClean="0"/>
              <a:t>,  </a:t>
            </a:r>
            <a:r>
              <a:rPr lang="cs-CZ" dirty="0" err="1" smtClean="0"/>
              <a:t>Ready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( </a:t>
            </a:r>
            <a:r>
              <a:rPr lang="cs-CZ" dirty="0" err="1" smtClean="0"/>
              <a:t>learning</a:t>
            </a:r>
            <a:r>
              <a:rPr lang="cs-CZ" dirty="0" smtClean="0"/>
              <a:t> </a:t>
            </a:r>
            <a:r>
              <a:rPr lang="cs-CZ" dirty="0" err="1" smtClean="0"/>
              <a:t>English</a:t>
            </a:r>
            <a:r>
              <a:rPr lang="cs-CZ" dirty="0" smtClean="0"/>
              <a:t>), </a:t>
            </a:r>
            <a:r>
              <a:rPr lang="cs-CZ" dirty="0" err="1" smtClean="0"/>
              <a:t>Iguana</a:t>
            </a:r>
            <a:r>
              <a:rPr lang="cs-CZ" dirty="0" smtClean="0"/>
              <a:t> – </a:t>
            </a:r>
            <a:r>
              <a:rPr lang="cs-CZ" dirty="0" err="1" smtClean="0"/>
              <a:t>keeping</a:t>
            </a:r>
            <a:r>
              <a:rPr lang="cs-CZ" dirty="0" smtClean="0"/>
              <a:t> </a:t>
            </a:r>
            <a:r>
              <a:rPr lang="cs-CZ" dirty="0" err="1" smtClean="0"/>
              <a:t>pets</a:t>
            </a:r>
            <a:r>
              <a:rPr lang="cs-CZ" dirty="0" smtClean="0"/>
              <a:t>,  Play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Math</a:t>
            </a:r>
            <a:r>
              <a:rPr lang="cs-CZ" dirty="0" smtClean="0"/>
              <a:t> and IT </a:t>
            </a:r>
            <a:r>
              <a:rPr lang="cs-CZ" dirty="0" err="1" smtClean="0"/>
              <a:t>Robots</a:t>
            </a:r>
            <a:r>
              <a:rPr lang="cs-CZ" dirty="0" smtClean="0"/>
              <a:t>.</a:t>
            </a:r>
            <a:endParaRPr lang="en-US" dirty="0"/>
          </a:p>
          <a:p>
            <a:r>
              <a:rPr lang="cs-CZ" dirty="0" smtClean="0"/>
              <a:t>W</a:t>
            </a:r>
            <a:r>
              <a:rPr lang="en-US" dirty="0" smtClean="0"/>
              <a:t>e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have school </a:t>
            </a:r>
            <a:r>
              <a:rPr lang="cs-CZ" dirty="0" err="1" smtClean="0"/>
              <a:t>Eco</a:t>
            </a:r>
            <a:r>
              <a:rPr lang="cs-CZ" dirty="0" smtClean="0"/>
              <a:t>- </a:t>
            </a:r>
            <a:r>
              <a:rPr lang="cs-CZ" dirty="0" err="1" smtClean="0"/>
              <a:t>School</a:t>
            </a:r>
            <a:r>
              <a:rPr lang="cs-CZ" dirty="0" smtClean="0"/>
              <a:t>  </a:t>
            </a:r>
            <a:r>
              <a:rPr lang="cs-CZ" dirty="0" err="1" smtClean="0"/>
              <a:t>that</a:t>
            </a:r>
            <a:r>
              <a:rPr lang="en-US" dirty="0" smtClean="0"/>
              <a:t> </a:t>
            </a:r>
            <a:r>
              <a:rPr lang="en-US" dirty="0"/>
              <a:t>cares about the environment of the school. We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/>
              <a:t>not forget the school parliament, </a:t>
            </a:r>
            <a:r>
              <a:rPr lang="cs-CZ" dirty="0" smtClean="0"/>
              <a:t>w</a:t>
            </a:r>
            <a:r>
              <a:rPr lang="en-US" dirty="0" err="1" smtClean="0"/>
              <a:t>hich</a:t>
            </a:r>
            <a:r>
              <a:rPr lang="cs-CZ" dirty="0" smtClean="0"/>
              <a:t> make </a:t>
            </a:r>
            <a:r>
              <a:rPr lang="en-US" dirty="0" smtClean="0"/>
              <a:t>decisions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en-US" dirty="0" smtClean="0"/>
              <a:t>matters</a:t>
            </a:r>
            <a:r>
              <a:rPr lang="cs-CZ" dirty="0" smtClean="0"/>
              <a:t>.</a:t>
            </a:r>
            <a:endParaRPr lang="en-US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363" y="1080803"/>
            <a:ext cx="2857971" cy="10013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116" y="661859"/>
            <a:ext cx="2202963" cy="165009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730752" y="-87073"/>
            <a:ext cx="4673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endParaRPr lang="cs-CZ" sz="3600" dirty="0"/>
          </a:p>
          <a:p>
            <a:endParaRPr lang="cs-CZ" dirty="0"/>
          </a:p>
        </p:txBody>
      </p:sp>
      <p:sp>
        <p:nvSpPr>
          <p:cNvPr id="7" name="Srdce 6"/>
          <p:cNvSpPr/>
          <p:nvPr/>
        </p:nvSpPr>
        <p:spPr>
          <a:xfrm>
            <a:off x="3093771" y="69792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rdce 7"/>
          <p:cNvSpPr/>
          <p:nvPr/>
        </p:nvSpPr>
        <p:spPr>
          <a:xfrm>
            <a:off x="8403826" y="78624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77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81851" y="1318527"/>
            <a:ext cx="1731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Our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Town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987552" y="2328671"/>
            <a:ext cx="748615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b="1" dirty="0" err="1" smtClean="0"/>
              <a:t>Moravian</a:t>
            </a:r>
            <a:r>
              <a:rPr lang="cs-CZ" b="1" dirty="0" smtClean="0"/>
              <a:t> Empire </a:t>
            </a:r>
            <a:r>
              <a:rPr lang="cs-CZ" dirty="0" smtClean="0"/>
              <a:t>and 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famous</a:t>
            </a:r>
            <a:r>
              <a:rPr lang="cs-CZ" dirty="0" smtClean="0"/>
              <a:t> museum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located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pPr lvl="8"/>
            <a:endParaRPr lang="cs-CZ" dirty="0" smtClean="0"/>
          </a:p>
          <a:p>
            <a:pPr lvl="8"/>
            <a:endParaRPr lang="cs-CZ" dirty="0"/>
          </a:p>
          <a:p>
            <a:pPr lvl="8"/>
            <a:endParaRPr lang="cs-CZ" dirty="0" smtClean="0"/>
          </a:p>
          <a:p>
            <a:pPr lvl="8"/>
            <a:r>
              <a:rPr lang="cs-CZ" dirty="0" err="1" smtClean="0"/>
              <a:t>There</a:t>
            </a:r>
            <a:r>
              <a:rPr lang="cs-CZ" dirty="0" smtClean="0"/>
              <a:t> are </a:t>
            </a:r>
            <a:r>
              <a:rPr lang="cs-CZ" dirty="0" err="1" smtClean="0"/>
              <a:t>two</a:t>
            </a:r>
            <a:r>
              <a:rPr lang="cs-CZ" dirty="0" smtClean="0"/>
              <a:t> </a:t>
            </a:r>
            <a:r>
              <a:rPr lang="cs-CZ" dirty="0" err="1" smtClean="0"/>
              <a:t>churches</a:t>
            </a:r>
            <a:r>
              <a:rPr lang="cs-CZ" dirty="0" smtClean="0"/>
              <a:t>, </a:t>
            </a:r>
          </a:p>
          <a:p>
            <a:pPr lvl="8"/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b="1" dirty="0" err="1" smtClean="0"/>
              <a:t>modern</a:t>
            </a:r>
            <a:r>
              <a:rPr lang="cs-CZ" b="1" dirty="0" smtClean="0"/>
              <a:t> </a:t>
            </a:r>
            <a:r>
              <a:rPr lang="cs-CZ" b="1" dirty="0" err="1" smtClean="0"/>
              <a:t>church</a:t>
            </a:r>
            <a:r>
              <a:rPr lang="cs-CZ" dirty="0" smtClean="0"/>
              <a:t>, </a:t>
            </a:r>
          </a:p>
          <a:p>
            <a:pPr lvl="8"/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a hard and long </a:t>
            </a:r>
            <a:r>
              <a:rPr lang="cs-CZ" dirty="0" err="1" smtClean="0"/>
              <a:t>construction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368" y="1184411"/>
            <a:ext cx="3584448" cy="207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802" y="3206496"/>
            <a:ext cx="2491169" cy="293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152" y="2352895"/>
            <a:ext cx="16462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3704" y="3206496"/>
            <a:ext cx="2931560" cy="195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lů 1"/>
          <p:cNvSpPr/>
          <p:nvPr/>
        </p:nvSpPr>
        <p:spPr>
          <a:xfrm>
            <a:off x="10478389" y="2060128"/>
            <a:ext cx="737264" cy="1072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922971" y="1767680"/>
            <a:ext cx="1024128" cy="548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556619" y="-25354"/>
            <a:ext cx="628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endParaRPr lang="cs-CZ" sz="3600" dirty="0"/>
          </a:p>
          <a:p>
            <a:endParaRPr lang="cs-CZ" dirty="0"/>
          </a:p>
        </p:txBody>
      </p:sp>
      <p:sp>
        <p:nvSpPr>
          <p:cNvPr id="12" name="Srdce 11"/>
          <p:cNvSpPr/>
          <p:nvPr/>
        </p:nvSpPr>
        <p:spPr>
          <a:xfrm>
            <a:off x="2798460" y="154861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Srdce 12"/>
          <p:cNvSpPr/>
          <p:nvPr/>
        </p:nvSpPr>
        <p:spPr>
          <a:xfrm>
            <a:off x="8256088" y="173851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lů 14"/>
          <p:cNvSpPr/>
          <p:nvPr/>
        </p:nvSpPr>
        <p:spPr>
          <a:xfrm rot="5400000">
            <a:off x="4118288" y="4507816"/>
            <a:ext cx="737264" cy="1072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188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FLOODS in 1997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hit and </a:t>
            </a:r>
            <a:r>
              <a:rPr lang="cs-CZ" dirty="0" err="1" smtClean="0"/>
              <a:t>flooded</a:t>
            </a:r>
            <a:r>
              <a:rPr lang="cs-CZ" dirty="0" smtClean="0"/>
              <a:t> by a big </a:t>
            </a:r>
            <a:r>
              <a:rPr lang="cs-CZ" dirty="0" err="1" smtClean="0"/>
              <a:t>wave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Morava </a:t>
            </a:r>
            <a:r>
              <a:rPr lang="cs-CZ" dirty="0" err="1" smtClean="0"/>
              <a:t>river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069" y="3187830"/>
            <a:ext cx="1919693" cy="27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064" y="3103532"/>
            <a:ext cx="3874770" cy="290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95235" y="0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endParaRPr lang="cs-CZ" sz="3600" dirty="0">
              <a:solidFill>
                <a:prstClr val="black"/>
              </a:solidFill>
            </a:endParaRPr>
          </a:p>
        </p:txBody>
      </p:sp>
      <p:sp>
        <p:nvSpPr>
          <p:cNvPr id="7" name="Srdce 6"/>
          <p:cNvSpPr/>
          <p:nvPr/>
        </p:nvSpPr>
        <p:spPr>
          <a:xfrm>
            <a:off x="3198923" y="156837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rdce 7"/>
          <p:cNvSpPr/>
          <p:nvPr/>
        </p:nvSpPr>
        <p:spPr>
          <a:xfrm>
            <a:off x="8568309" y="139174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53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KOVO ZOO</a:t>
            </a:r>
            <a:br>
              <a:rPr lang="cs-CZ" dirty="0" smtClean="0"/>
            </a:br>
            <a:r>
              <a:rPr lang="cs-CZ" dirty="0" smtClean="0"/>
              <a:t>-metal zoo </a:t>
            </a:r>
            <a:r>
              <a:rPr lang="cs-CZ" dirty="0" err="1" smtClean="0"/>
              <a:t>exhibition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 - </a:t>
            </a:r>
            <a:br>
              <a:rPr lang="cs-CZ" dirty="0" smtClean="0"/>
            </a:b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in EUROPE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504" y="2589945"/>
            <a:ext cx="3057821" cy="19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324" y="2589946"/>
            <a:ext cx="2786921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7520" y="262047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471" y="4577012"/>
            <a:ext cx="2723007" cy="187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463" y="4577012"/>
            <a:ext cx="279448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59463" y="-3125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endParaRPr lang="cs-CZ" sz="3600" dirty="0">
              <a:solidFill>
                <a:prstClr val="black"/>
              </a:solidFill>
            </a:endParaRPr>
          </a:p>
        </p:txBody>
      </p:sp>
      <p:sp>
        <p:nvSpPr>
          <p:cNvPr id="10" name="Srdce 9"/>
          <p:cNvSpPr/>
          <p:nvPr/>
        </p:nvSpPr>
        <p:spPr>
          <a:xfrm>
            <a:off x="3122482" y="153712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1" name="Srdce 10"/>
          <p:cNvSpPr/>
          <p:nvPr/>
        </p:nvSpPr>
        <p:spPr>
          <a:xfrm>
            <a:off x="8496911" y="139174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0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Buchlovice </a:t>
            </a:r>
            <a:r>
              <a:rPr lang="cs-CZ" dirty="0" err="1" smtClean="0"/>
              <a:t>chateau</a:t>
            </a:r>
            <a:r>
              <a:rPr lang="cs-CZ" dirty="0" smtClean="0"/>
              <a:t> and </a:t>
            </a:r>
            <a:r>
              <a:rPr lang="cs-CZ" dirty="0" err="1" smtClean="0"/>
              <a:t>Buchlov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beautiful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r>
              <a:rPr lang="cs-CZ" dirty="0" smtClean="0"/>
              <a:t> in </a:t>
            </a:r>
            <a:r>
              <a:rPr lang="cs-CZ" dirty="0" err="1" smtClean="0"/>
              <a:t>South</a:t>
            </a:r>
            <a:r>
              <a:rPr lang="cs-CZ" dirty="0" smtClean="0"/>
              <a:t> Moravia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6654" y="3055569"/>
            <a:ext cx="3332338" cy="22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152" y="2950811"/>
            <a:ext cx="3661410" cy="242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69295" y="-23122"/>
            <a:ext cx="5605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THERE´S NO PLACE LIKE HOME</a:t>
            </a:r>
          </a:p>
        </p:txBody>
      </p:sp>
      <p:sp>
        <p:nvSpPr>
          <p:cNvPr id="7" name="Srdce 6"/>
          <p:cNvSpPr/>
          <p:nvPr/>
        </p:nvSpPr>
        <p:spPr>
          <a:xfrm>
            <a:off x="2293231" y="99222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rdce 7"/>
          <p:cNvSpPr/>
          <p:nvPr/>
        </p:nvSpPr>
        <p:spPr>
          <a:xfrm>
            <a:off x="8474484" y="84550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br>
              <a:rPr lang="cs-CZ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smtClean="0">
                <a:solidFill>
                  <a:schemeClr val="tx1"/>
                </a:solidFill>
              </a:rPr>
              <a:t>The </a:t>
            </a:r>
            <a:r>
              <a:rPr lang="en-US" sz="7200" dirty="0">
                <a:solidFill>
                  <a:schemeClr val="tx1"/>
                </a:solidFill>
              </a:rPr>
              <a:t>most striking areas of culture in the </a:t>
            </a:r>
            <a:r>
              <a:rPr lang="cs-CZ" sz="7200" dirty="0">
                <a:solidFill>
                  <a:schemeClr val="tx1"/>
                </a:solidFill>
              </a:rPr>
              <a:t>Staré Město</a:t>
            </a:r>
            <a:r>
              <a:rPr lang="en-US" sz="7200" dirty="0">
                <a:solidFill>
                  <a:schemeClr val="tx1"/>
                </a:solidFill>
              </a:rPr>
              <a:t> is </a:t>
            </a:r>
            <a:r>
              <a:rPr lang="en-US" sz="7200" b="1" dirty="0">
                <a:solidFill>
                  <a:schemeClr val="tx1"/>
                </a:solidFill>
              </a:rPr>
              <a:t>folklore</a:t>
            </a:r>
            <a:r>
              <a:rPr lang="cs-CZ" sz="7200" b="1" dirty="0">
                <a:solidFill>
                  <a:schemeClr val="tx1"/>
                </a:solidFill>
              </a:rPr>
              <a:t>.</a:t>
            </a:r>
          </a:p>
          <a:p>
            <a:endParaRPr lang="cs-CZ" sz="7200" dirty="0">
              <a:solidFill>
                <a:schemeClr val="tx1"/>
              </a:solidFill>
            </a:endParaRPr>
          </a:p>
          <a:p>
            <a:r>
              <a:rPr lang="en-US" sz="7200" dirty="0">
                <a:solidFill>
                  <a:schemeClr val="tx1"/>
                </a:solidFill>
              </a:rPr>
              <a:t>This company has a long tradition of </a:t>
            </a:r>
            <a:r>
              <a:rPr lang="cs-CZ" sz="7200" dirty="0">
                <a:solidFill>
                  <a:schemeClr val="tx1"/>
                </a:solidFill>
              </a:rPr>
              <a:t>Staré Město , </a:t>
            </a:r>
            <a:r>
              <a:rPr lang="cs-CZ" sz="7200" dirty="0" err="1">
                <a:solidFill>
                  <a:schemeClr val="tx1"/>
                </a:solidFill>
              </a:rPr>
              <a:t>our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err="1">
                <a:solidFill>
                  <a:schemeClr val="tx1"/>
                </a:solidFill>
              </a:rPr>
              <a:t>popular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en-US" sz="7200" dirty="0">
                <a:solidFill>
                  <a:schemeClr val="tx1"/>
                </a:solidFill>
              </a:rPr>
              <a:t>folklore ensemble </a:t>
            </a:r>
            <a:r>
              <a:rPr lang="cs-CZ" sz="7200" dirty="0" err="1">
                <a:solidFill>
                  <a:schemeClr val="tx1"/>
                </a:solidFill>
              </a:rPr>
              <a:t>is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err="1">
                <a:solidFill>
                  <a:schemeClr val="tx1"/>
                </a:solidFill>
              </a:rPr>
              <a:t>called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en-US" sz="7200" dirty="0" err="1">
                <a:solidFill>
                  <a:schemeClr val="tx1"/>
                </a:solidFill>
              </a:rPr>
              <a:t>Dolina</a:t>
            </a:r>
            <a:endParaRPr lang="cs-CZ" sz="7200" dirty="0">
              <a:solidFill>
                <a:schemeClr val="tx1"/>
              </a:solidFill>
            </a:endParaRPr>
          </a:p>
          <a:p>
            <a:r>
              <a:rPr lang="cs-CZ" sz="7200" dirty="0" err="1">
                <a:solidFill>
                  <a:schemeClr val="tx1"/>
                </a:solidFill>
              </a:rPr>
              <a:t>The</a:t>
            </a:r>
            <a:r>
              <a:rPr lang="cs-CZ" sz="7200" dirty="0">
                <a:solidFill>
                  <a:schemeClr val="tx1"/>
                </a:solidFill>
              </a:rPr>
              <a:t>  m</a:t>
            </a:r>
            <a:r>
              <a:rPr lang="en-US" sz="7200" dirty="0">
                <a:solidFill>
                  <a:schemeClr val="tx1"/>
                </a:solidFill>
              </a:rPr>
              <a:t>embers of this </a:t>
            </a:r>
            <a:r>
              <a:rPr lang="cs-CZ" sz="7200" dirty="0">
                <a:solidFill>
                  <a:schemeClr val="tx1"/>
                </a:solidFill>
              </a:rPr>
              <a:t>folklore </a:t>
            </a:r>
            <a:r>
              <a:rPr lang="en-US" sz="7200" dirty="0">
                <a:solidFill>
                  <a:schemeClr val="tx1"/>
                </a:solidFill>
              </a:rPr>
              <a:t>group </a:t>
            </a:r>
            <a:r>
              <a:rPr lang="cs-CZ" sz="7200" dirty="0" err="1">
                <a:solidFill>
                  <a:schemeClr val="tx1"/>
                </a:solidFill>
              </a:rPr>
              <a:t>keep</a:t>
            </a:r>
            <a:r>
              <a:rPr lang="cs-CZ" sz="7200" dirty="0">
                <a:solidFill>
                  <a:schemeClr val="tx1"/>
                </a:solidFill>
              </a:rPr>
              <a:t> these </a:t>
            </a:r>
            <a:r>
              <a:rPr lang="en-US" sz="7200" dirty="0">
                <a:solidFill>
                  <a:schemeClr val="tx1"/>
                </a:solidFill>
              </a:rPr>
              <a:t>traditional customs, thanks to </a:t>
            </a:r>
            <a:r>
              <a:rPr lang="cs-CZ" sz="7200" dirty="0" err="1">
                <a:solidFill>
                  <a:schemeClr val="tx1"/>
                </a:solidFill>
              </a:rPr>
              <a:t>the</a:t>
            </a:r>
            <a:r>
              <a:rPr lang="cs-CZ" sz="7200" dirty="0">
                <a:solidFill>
                  <a:schemeClr val="tx1"/>
                </a:solidFill>
              </a:rPr>
              <a:t> ensemble</a:t>
            </a:r>
            <a:r>
              <a:rPr lang="en-US" sz="7200" dirty="0">
                <a:solidFill>
                  <a:schemeClr val="tx1"/>
                </a:solidFill>
              </a:rPr>
              <a:t>, these traditions are still part of </a:t>
            </a:r>
            <a:r>
              <a:rPr lang="cs-CZ" sz="7200" dirty="0" err="1">
                <a:solidFill>
                  <a:schemeClr val="tx1"/>
                </a:solidFill>
              </a:rPr>
              <a:t>our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err="1">
                <a:solidFill>
                  <a:schemeClr val="tx1"/>
                </a:solidFill>
              </a:rPr>
              <a:t>town</a:t>
            </a:r>
            <a:r>
              <a:rPr lang="cs-CZ" sz="7200" dirty="0">
                <a:solidFill>
                  <a:schemeClr val="tx1"/>
                </a:solidFill>
              </a:rPr>
              <a:t>.</a:t>
            </a:r>
          </a:p>
          <a:p>
            <a:r>
              <a:rPr lang="en-US" sz="7200" dirty="0">
                <a:solidFill>
                  <a:schemeClr val="tx1"/>
                </a:solidFill>
              </a:rPr>
              <a:t>The traditional customs is </a:t>
            </a:r>
            <a:r>
              <a:rPr lang="cs-CZ" sz="7200" dirty="0" err="1">
                <a:solidFill>
                  <a:schemeClr val="tx1"/>
                </a:solidFill>
              </a:rPr>
              <a:t>an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err="1">
                <a:solidFill>
                  <a:schemeClr val="tx1"/>
                </a:solidFill>
              </a:rPr>
              <a:t>annual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en-US" sz="7200" dirty="0">
                <a:solidFill>
                  <a:schemeClr val="tx1"/>
                </a:solidFill>
              </a:rPr>
              <a:t> Michael's</a:t>
            </a:r>
            <a:r>
              <a:rPr lang="cs-CZ" sz="7200" dirty="0">
                <a:solidFill>
                  <a:schemeClr val="tx1"/>
                </a:solidFill>
              </a:rPr>
              <a:t> folklore </a:t>
            </a:r>
            <a:r>
              <a:rPr lang="en-US" sz="7200" dirty="0">
                <a:solidFill>
                  <a:schemeClr val="tx1"/>
                </a:solidFill>
              </a:rPr>
              <a:t>feast</a:t>
            </a:r>
            <a:r>
              <a:rPr lang="cs-CZ" sz="7200" dirty="0">
                <a:solidFill>
                  <a:schemeClr val="tx1"/>
                </a:solidFill>
              </a:rPr>
              <a:t> festival.</a:t>
            </a:r>
          </a:p>
          <a:p>
            <a:r>
              <a:rPr lang="cs-CZ" sz="7200" dirty="0" err="1">
                <a:solidFill>
                  <a:schemeClr val="tx1"/>
                </a:solidFill>
              </a:rPr>
              <a:t>It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err="1">
                <a:solidFill>
                  <a:schemeClr val="tx1"/>
                </a:solidFill>
              </a:rPr>
              <a:t>is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en-US" sz="7200" dirty="0">
                <a:solidFill>
                  <a:schemeClr val="tx1"/>
                </a:solidFill>
              </a:rPr>
              <a:t>held each September on the occasion of the feast of St. Michael, who is the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cs-CZ" sz="7200" dirty="0" err="1">
                <a:solidFill>
                  <a:schemeClr val="tx1"/>
                </a:solidFill>
              </a:rPr>
              <a:t>saint</a:t>
            </a:r>
            <a:r>
              <a:rPr lang="cs-CZ" sz="7200" dirty="0">
                <a:solidFill>
                  <a:schemeClr val="tx1"/>
                </a:solidFill>
              </a:rPr>
              <a:t> </a:t>
            </a:r>
            <a:r>
              <a:rPr lang="en-US" sz="7200" dirty="0">
                <a:solidFill>
                  <a:schemeClr val="tx1"/>
                </a:solidFill>
              </a:rPr>
              <a:t> patron of the </a:t>
            </a:r>
            <a:r>
              <a:rPr lang="cs-CZ" sz="7200" dirty="0" err="1">
                <a:solidFill>
                  <a:schemeClr val="tx1"/>
                </a:solidFill>
              </a:rPr>
              <a:t>town</a:t>
            </a:r>
            <a:r>
              <a:rPr lang="cs-CZ" sz="7200" dirty="0">
                <a:solidFill>
                  <a:schemeClr val="tx1"/>
                </a:solidFill>
              </a:rPr>
              <a:t>.</a:t>
            </a:r>
          </a:p>
          <a:p>
            <a:r>
              <a:rPr lang="en-US" sz="7200" dirty="0">
                <a:solidFill>
                  <a:schemeClr val="tx1"/>
                </a:solidFill>
              </a:rPr>
              <a:t>Feasts are one of the most visited </a:t>
            </a:r>
            <a:r>
              <a:rPr lang="en-US" sz="7200" dirty="0" smtClean="0">
                <a:solidFill>
                  <a:schemeClr val="tx1"/>
                </a:solidFill>
              </a:rPr>
              <a:t>events</a:t>
            </a:r>
            <a:r>
              <a:rPr lang="cs-CZ" sz="7200" dirty="0" smtClean="0">
                <a:solidFill>
                  <a:schemeClr val="tx1"/>
                </a:solidFill>
              </a:rPr>
              <a:t>.</a:t>
            </a:r>
            <a:r>
              <a:rPr lang="cs-CZ" sz="7200" dirty="0">
                <a:solidFill>
                  <a:schemeClr val="tx1"/>
                </a:solidFill>
              </a:rPr>
              <a:t>	</a:t>
            </a:r>
          </a:p>
          <a:p>
            <a:r>
              <a:rPr lang="cs-CZ" sz="7200" dirty="0" smtClean="0">
                <a:solidFill>
                  <a:schemeClr val="tx1"/>
                </a:solidFill>
              </a:rPr>
              <a:t>Folk </a:t>
            </a:r>
            <a:r>
              <a:rPr lang="cs-CZ" sz="7200" dirty="0" err="1">
                <a:solidFill>
                  <a:schemeClr val="tx1"/>
                </a:solidFill>
              </a:rPr>
              <a:t>costumes</a:t>
            </a:r>
            <a:r>
              <a:rPr lang="cs-CZ" sz="7200" dirty="0">
                <a:solidFill>
                  <a:schemeClr val="tx1"/>
                </a:solidFill>
              </a:rPr>
              <a:t>  in Staré </a:t>
            </a:r>
            <a:r>
              <a:rPr lang="cs-CZ" sz="7200" dirty="0" smtClean="0">
                <a:solidFill>
                  <a:schemeClr val="tx1"/>
                </a:solidFill>
              </a:rPr>
              <a:t>Město.</a:t>
            </a:r>
            <a:endParaRPr lang="cs-CZ" sz="7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				</a:t>
            </a:r>
          </a:p>
          <a:p>
            <a:endParaRPr lang="cs-CZ" dirty="0"/>
          </a:p>
        </p:txBody>
      </p:sp>
      <p:pic>
        <p:nvPicPr>
          <p:cNvPr id="4" name="Obrázek 3" descr="K01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9559" y="0"/>
            <a:ext cx="2972441" cy="2116378"/>
          </a:xfrm>
          <a:prstGeom prst="rect">
            <a:avLst/>
          </a:prstGeom>
        </p:spPr>
      </p:pic>
      <p:sp>
        <p:nvSpPr>
          <p:cNvPr id="5" name="Srdce 4"/>
          <p:cNvSpPr/>
          <p:nvPr/>
        </p:nvSpPr>
        <p:spPr>
          <a:xfrm>
            <a:off x="8599979" y="1194561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rdce 5"/>
          <p:cNvSpPr/>
          <p:nvPr/>
        </p:nvSpPr>
        <p:spPr>
          <a:xfrm>
            <a:off x="3023659" y="1162244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 descr="foto_4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23659" cy="197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Dobrou chuť</a:t>
            </a:r>
            <a:r>
              <a:rPr lang="cs-CZ" baseline="-25000" dirty="0" smtClean="0"/>
              <a:t> </a:t>
            </a:r>
            <a:r>
              <a:rPr lang="cs-CZ" dirty="0" smtClean="0"/>
              <a:t>   </a:t>
            </a:r>
            <a:r>
              <a:rPr lang="cs-CZ" dirty="0" err="1" smtClean="0"/>
              <a:t>Enjoy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meal</a:t>
            </a:r>
            <a:r>
              <a:rPr lang="cs-CZ" dirty="0"/>
              <a:t>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For</a:t>
            </a:r>
            <a:r>
              <a:rPr lang="cs-CZ" sz="2000" dirty="0"/>
              <a:t> C</a:t>
            </a:r>
            <a:r>
              <a:rPr lang="cs-CZ" sz="2000" dirty="0" smtClean="0"/>
              <a:t>zech </a:t>
            </a:r>
            <a:r>
              <a:rPr lang="cs-CZ" sz="2000" dirty="0"/>
              <a:t>food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typical</a:t>
            </a:r>
            <a:r>
              <a:rPr lang="cs-CZ" sz="2000" dirty="0"/>
              <a:t> </a:t>
            </a:r>
            <a:r>
              <a:rPr lang="cs-CZ" sz="2000" dirty="0" err="1"/>
              <a:t>souce,fatty</a:t>
            </a:r>
            <a:r>
              <a:rPr lang="cs-CZ" sz="2000" dirty="0"/>
              <a:t> </a:t>
            </a:r>
            <a:r>
              <a:rPr lang="cs-CZ" sz="2000" dirty="0" err="1"/>
              <a:t>meat,lot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species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pastry</a:t>
            </a:r>
            <a:r>
              <a:rPr lang="cs-CZ" sz="2000" dirty="0"/>
              <a:t> ,</a:t>
            </a:r>
            <a:r>
              <a:rPr lang="cs-CZ" sz="2000" dirty="0" err="1"/>
              <a:t>pie</a:t>
            </a:r>
            <a:r>
              <a:rPr lang="cs-CZ" sz="2000" dirty="0"/>
              <a:t> and </a:t>
            </a:r>
            <a:r>
              <a:rPr lang="cs-CZ" sz="2000" dirty="0" err="1"/>
              <a:t>soups</a:t>
            </a:r>
            <a:r>
              <a:rPr lang="cs-CZ" sz="2000" dirty="0"/>
              <a:t>.</a:t>
            </a:r>
            <a:br>
              <a:rPr lang="cs-CZ" sz="2000" dirty="0"/>
            </a:br>
            <a:r>
              <a:rPr lang="cs-CZ" sz="2000" dirty="0" err="1"/>
              <a:t>Typical</a:t>
            </a:r>
            <a:r>
              <a:rPr lang="cs-CZ" sz="2000" dirty="0"/>
              <a:t> C</a:t>
            </a:r>
            <a:r>
              <a:rPr lang="cs-CZ" sz="2000" dirty="0" smtClean="0"/>
              <a:t>zech </a:t>
            </a:r>
            <a:r>
              <a:rPr lang="cs-CZ" sz="2000" dirty="0"/>
              <a:t>food:</a:t>
            </a:r>
          </a:p>
          <a:p>
            <a:pPr marL="0" indent="0">
              <a:buNone/>
            </a:pPr>
            <a:r>
              <a:rPr lang="cs-CZ" sz="2000" dirty="0" smtClean="0"/>
              <a:t>						</a:t>
            </a:r>
            <a:r>
              <a:rPr lang="cs-CZ" sz="2000" dirty="0" err="1" smtClean="0"/>
              <a:t>Schnitzel</a:t>
            </a:r>
            <a:r>
              <a:rPr lang="cs-CZ" sz="2000" dirty="0" smtClean="0"/>
              <a:t>				</a:t>
            </a:r>
            <a:r>
              <a:rPr lang="cs-CZ" sz="2000" dirty="0" err="1" smtClean="0"/>
              <a:t>Fried</a:t>
            </a:r>
            <a:r>
              <a:rPr lang="cs-CZ" sz="2000" dirty="0" smtClean="0"/>
              <a:t> cheese			</a:t>
            </a:r>
            <a:r>
              <a:rPr lang="cs-CZ" sz="2000" dirty="0" err="1" smtClean="0"/>
              <a:t>Tomato</a:t>
            </a:r>
            <a:r>
              <a:rPr lang="cs-CZ" sz="2000" dirty="0" smtClean="0"/>
              <a:t> </a:t>
            </a:r>
            <a:r>
              <a:rPr lang="cs-CZ" sz="2000" dirty="0" err="1"/>
              <a:t>soup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511" y="3677807"/>
            <a:ext cx="2600325" cy="1762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795" y="3766128"/>
            <a:ext cx="2231740" cy="16738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536" y="3901532"/>
            <a:ext cx="1975606" cy="131467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1747500" y="3396796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Goulash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7" y="3883748"/>
            <a:ext cx="2568864" cy="1438564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466855" y="21259"/>
            <a:ext cx="46730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endParaRPr lang="cs-CZ" sz="3600" dirty="0">
              <a:solidFill>
                <a:prstClr val="black"/>
              </a:solidFill>
            </a:endParaRPr>
          </a:p>
        </p:txBody>
      </p:sp>
      <p:sp>
        <p:nvSpPr>
          <p:cNvPr id="12" name="Srdce 11"/>
          <p:cNvSpPr/>
          <p:nvPr/>
        </p:nvSpPr>
        <p:spPr>
          <a:xfrm>
            <a:off x="2814447" y="178096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Srdce 12"/>
          <p:cNvSpPr/>
          <p:nvPr/>
        </p:nvSpPr>
        <p:spPr>
          <a:xfrm>
            <a:off x="8066820" y="164260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9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4/42/Star%C3%A9_M%C4%9Bsto_(UH).jpg/254px-Star%C3%A9_M%C4%9Bsto_(UH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6835" y="5200666"/>
            <a:ext cx="2194726" cy="1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498577"/>
            <a:ext cx="10363200" cy="3101874"/>
          </a:xfrm>
        </p:spPr>
        <p:txBody>
          <a:bodyPr>
            <a:normAutofit/>
          </a:bodyPr>
          <a:lstStyle/>
          <a:p>
            <a:r>
              <a:rPr lang="cs-CZ" sz="1600" dirty="0" smtClean="0"/>
              <a:t>                                                                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9509" y="0"/>
            <a:ext cx="9601067" cy="720080"/>
          </a:xfrm>
        </p:spPr>
        <p:txBody>
          <a:bodyPr>
            <a:noAutofit/>
          </a:bodyPr>
          <a:lstStyle/>
          <a:p>
            <a:r>
              <a:rPr lang="cs-CZ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THERE´S NO PLACE LIKE HOME</a:t>
            </a:r>
            <a:endParaRPr lang="cs-CZ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Srdce 8"/>
          <p:cNvSpPr/>
          <p:nvPr/>
        </p:nvSpPr>
        <p:spPr>
          <a:xfrm>
            <a:off x="8286336" y="83453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rdce 10"/>
          <p:cNvSpPr/>
          <p:nvPr/>
        </p:nvSpPr>
        <p:spPr>
          <a:xfrm>
            <a:off x="4079324" y="83453"/>
            <a:ext cx="576064" cy="332656"/>
          </a:xfrm>
          <a:prstGeom prst="heart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89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887" y="2009374"/>
            <a:ext cx="7300883" cy="3384376"/>
          </a:xfrm>
          <a:prstGeom prst="rect">
            <a:avLst/>
          </a:prstGeom>
        </p:spPr>
      </p:pic>
      <p:pic>
        <p:nvPicPr>
          <p:cNvPr id="1028" name="Picture 4" descr="http://img0.svstatic.com/wallpapers/b61f7d87e44f162726256b469acdcf3d_large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82" y="502813"/>
            <a:ext cx="3419265" cy="160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>
            <a:off x="2543605" y="1700808"/>
            <a:ext cx="2333195" cy="13715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://itras.cz/fotogalerie/krkonose/velke/snezka-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0465" y="525007"/>
            <a:ext cx="2785480" cy="13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Přímá spojnice se šipkou 17"/>
          <p:cNvCxnSpPr/>
          <p:nvPr/>
        </p:nvCxnSpPr>
        <p:spPr>
          <a:xfrm flipH="1">
            <a:off x="6720242" y="1749788"/>
            <a:ext cx="802908" cy="808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893374" y="1912308"/>
            <a:ext cx="1897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SNĚŽKA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mount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38" name="Picture 14" descr="http://www.wtcpilsen.cz/gallery/plzen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68890"/>
            <a:ext cx="2999215" cy="149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se šipkou 32"/>
          <p:cNvCxnSpPr/>
          <p:nvPr/>
        </p:nvCxnSpPr>
        <p:spPr>
          <a:xfrm flipH="1" flipV="1">
            <a:off x="8467226" y="4845269"/>
            <a:ext cx="1401999" cy="12298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Obrázek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719" y="5341615"/>
            <a:ext cx="2721045" cy="1359829"/>
          </a:xfrm>
          <a:prstGeom prst="rect">
            <a:avLst/>
          </a:prstGeom>
        </p:spPr>
      </p:pic>
      <p:cxnSp>
        <p:nvCxnSpPr>
          <p:cNvPr id="41" name="Přímá spojnice se šipkou 40"/>
          <p:cNvCxnSpPr/>
          <p:nvPr/>
        </p:nvCxnSpPr>
        <p:spPr>
          <a:xfrm flipV="1">
            <a:off x="2999215" y="3655819"/>
            <a:ext cx="995729" cy="3923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4649469" y="4323339"/>
            <a:ext cx="1213183" cy="1318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52" name="TextovéPole 23551"/>
          <p:cNvSpPr txBox="1"/>
          <p:nvPr/>
        </p:nvSpPr>
        <p:spPr>
          <a:xfrm>
            <a:off x="1969577" y="5917808"/>
            <a:ext cx="114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TELČ</a:t>
            </a:r>
            <a:endParaRPr lang="cs-CZ" dirty="0"/>
          </a:p>
        </p:txBody>
      </p:sp>
      <p:pic>
        <p:nvPicPr>
          <p:cNvPr id="1044" name="Picture 20" descr="http://img.blesk.cz/img/1/full/604883-img-luhacovice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4747" y="2558639"/>
            <a:ext cx="2643429" cy="12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Přímá spojnice se šipkou 48"/>
          <p:cNvCxnSpPr/>
          <p:nvPr/>
        </p:nvCxnSpPr>
        <p:spPr>
          <a:xfrm flipH="1">
            <a:off x="8574368" y="3396213"/>
            <a:ext cx="1632837" cy="13586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56" name="TextovéPole 23555"/>
          <p:cNvSpPr txBox="1"/>
          <p:nvPr/>
        </p:nvSpPr>
        <p:spPr>
          <a:xfrm>
            <a:off x="10102474" y="3839156"/>
            <a:ext cx="1867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LUHAČOVICE SPA</a:t>
            </a:r>
            <a:endParaRPr lang="cs-CZ" sz="16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981571" y="6075163"/>
            <a:ext cx="20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STARÉ MĚSTO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6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k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193</TotalTime>
  <Words>446</Words>
  <Application>Microsoft Office PowerPoint</Application>
  <PresentationFormat>Vlastní</PresentationFormat>
  <Paragraphs>98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Organický</vt:lpstr>
      <vt:lpstr>Our school, town,  the Czech Republic prepared by 7.C</vt:lpstr>
      <vt:lpstr>OUR SCHOOL</vt:lpstr>
      <vt:lpstr>Prezentace aplikace PowerPoint</vt:lpstr>
      <vt:lpstr>FLOODS in 1997</vt:lpstr>
      <vt:lpstr>KOVO ZOO -metal zoo exhibition in our town  -  the only one in EUROPE</vt:lpstr>
      <vt:lpstr>Buchlovice chateau and Buchlov castle</vt:lpstr>
      <vt:lpstr>THERE´S NO PLACE LIKE HOME </vt:lpstr>
      <vt:lpstr>Dobrou chuť    Enjoy your meal!</vt:lpstr>
      <vt:lpstr>                                                                </vt:lpstr>
      <vt:lpstr>THERE´S NO PLACE LIKE HOME</vt:lpstr>
      <vt:lpstr>THERE´S NO PLACE LIKE HOME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Martin</dc:creator>
  <cp:lastModifiedBy>Valíčková Viera</cp:lastModifiedBy>
  <cp:revision>30</cp:revision>
  <dcterms:created xsi:type="dcterms:W3CDTF">2016-04-11T19:28:55Z</dcterms:created>
  <dcterms:modified xsi:type="dcterms:W3CDTF">2016-05-12T07:47:35Z</dcterms:modified>
</cp:coreProperties>
</file>