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0A3B8F-2473-4FC8-BDD4-E6C35FBB642A}" type="datetimeFigureOut">
              <a:rPr lang="cs-CZ" smtClean="0"/>
              <a:t>2.4.2019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420EBE-DE92-44F0-A387-EE222AF442FD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vat%C3%BD_t%C3%BDden" TargetMode="External"/><Relationship Id="rId2" Type="http://schemas.openxmlformats.org/officeDocument/2006/relationships/hyperlink" Target="https://www.pastorace.cz/tematicke-texty/svaty-tyden-kraticky-pruvod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pebydlet.cz/poznejte-velikonocni-tradice-modre-pondeli" TargetMode="External"/><Relationship Id="rId4" Type="http://schemas.openxmlformats.org/officeDocument/2006/relationships/hyperlink" Target="https://eurozpravy.cz/domaci/zivot/187290-ceske-velikonocni-tradice-dodrzujete-j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Czech Easter traditions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1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Gray Tuesday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day was intended to cle</a:t>
            </a:r>
            <a:r>
              <a:rPr lang="cs-CZ" sz="2000" dirty="0" smtClean="0"/>
              <a:t>a</a:t>
            </a:r>
            <a:r>
              <a:rPr lang="en-US" sz="2000" dirty="0" smtClean="0"/>
              <a:t>n the house. On this day, cobwebs should be swept out of the house. In many houses were cleaned windows or even bleached.</a:t>
            </a:r>
            <a:endParaRPr lang="en-US" sz="2000" dirty="0"/>
          </a:p>
        </p:txBody>
      </p:sp>
      <p:pic>
        <p:nvPicPr>
          <p:cNvPr id="2052" name="Picture 4" descr="VÃ½sledek obrÃ¡zku pro smetÃ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37" y="3717032"/>
            <a:ext cx="2295410" cy="27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" b="99389" l="0" r="100000">
                        <a14:foregroundMark x1="92023" y1="84725" x2="97151" y2="85132"/>
                        <a14:foregroundMark x1="56695" y1="97352" x2="59829" y2="9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55" y="4149080"/>
            <a:ext cx="1705339" cy="23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 Wednesday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Name Ash Wednesday comes from the chimneys were sweeping this day. By folk superstition, on this day people should not frown</a:t>
            </a:r>
            <a:r>
              <a:rPr lang="cs-CZ" sz="2000" dirty="0" smtClean="0"/>
              <a:t>,</a:t>
            </a:r>
            <a:r>
              <a:rPr lang="en-US" sz="2000" dirty="0" smtClean="0"/>
              <a:t> because they will frown on all Wednesday</a:t>
            </a:r>
            <a:r>
              <a:rPr lang="cs-CZ" sz="2000" dirty="0" smtClean="0"/>
              <a:t>s</a:t>
            </a:r>
            <a:r>
              <a:rPr lang="en-US" sz="2000" dirty="0" smtClean="0"/>
              <a:t> in the next year. </a:t>
            </a:r>
            <a:endParaRPr lang="cs-CZ" sz="2000" dirty="0" smtClean="0"/>
          </a:p>
          <a:p>
            <a:r>
              <a:rPr lang="en-US" sz="2000" dirty="0" smtClean="0"/>
              <a:t>On this day Judas frowned at Jesus.</a:t>
            </a:r>
            <a:endParaRPr lang="en-US" dirty="0"/>
          </a:p>
        </p:txBody>
      </p:sp>
      <p:pic>
        <p:nvPicPr>
          <p:cNvPr id="3074" name="Picture 2" descr="VÃ½sledek obrÃ¡zku pro zamraÄenÃ½ smajlÃ­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038194" cy="20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Thursday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 the superstition, a green food (spinach, cabbage, pea,..) was eaten on this day to be healthy through the whole year. </a:t>
            </a:r>
          </a:p>
          <a:p>
            <a:r>
              <a:rPr lang="en-US" sz="2000" dirty="0" smtClean="0"/>
              <a:t>At Gloria on Green Thursday, bells and organs will sound for the last time until the Easter Vigil. This tradition is called „</a:t>
            </a:r>
            <a:r>
              <a:rPr lang="cs-CZ" sz="2000" dirty="0" smtClean="0"/>
              <a:t>odlet zvonů do Říma“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This day is remark on the Last dinner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5122" name="Picture 2" descr="VÃ½sledek obrÃ¡zku pro poslednÃ­ veÄe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65" y="4351221"/>
            <a:ext cx="4759871" cy="25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Friday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Good Friday, day of the Christs crucifixion, is in folk superstition connected with magical powers. In this day mountains should open, which give own treasures.</a:t>
            </a:r>
          </a:p>
          <a:p>
            <a:r>
              <a:rPr lang="en-US" sz="2000" dirty="0" smtClean="0"/>
              <a:t>In this day wasn´t allowed lend things (thing should be enchanted), move with a ground (engrave, dig, hoe) or wash clothes, because it would be soaked in Christ's blood.</a:t>
            </a:r>
          </a:p>
          <a:p>
            <a:endParaRPr lang="cs-CZ" dirty="0"/>
          </a:p>
        </p:txBody>
      </p:sp>
      <p:pic>
        <p:nvPicPr>
          <p:cNvPr id="4098" name="Picture 2" descr="VÃ½sledek obrÃ¡zku pro jeÅ¾Ã­Å¡ovo ukÅiÅ¾ovÃ¡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4543775"/>
            <a:ext cx="4824536" cy="23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Saturday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Recalls  day when Christ lay in the grave.</a:t>
            </a:r>
          </a:p>
          <a:p>
            <a:r>
              <a:rPr lang="en-US" sz="2000" dirty="0" smtClean="0"/>
              <a:t>During day are not making rites or holy masses.</a:t>
            </a:r>
          </a:p>
          <a:p>
            <a:r>
              <a:rPr lang="en-US" sz="2000" dirty="0" smtClean="0"/>
              <a:t>On White Saturday finish lent. </a:t>
            </a:r>
            <a:endParaRPr lang="en-US" sz="2000" dirty="0"/>
          </a:p>
        </p:txBody>
      </p:sp>
      <p:pic>
        <p:nvPicPr>
          <p:cNvPr id="6146" name="Picture 2" descr="VÃ½sledek obrÃ¡zku pro jeÅ¾Ã­Å¡ v hrobÄ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92788"/>
            <a:ext cx="5148064" cy="32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Sunday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Lord's Resurrection is the greatest celebration of the Christian Church Year</a:t>
            </a:r>
            <a:r>
              <a:rPr lang="cs-CZ" sz="2000" dirty="0"/>
              <a:t>, </a:t>
            </a:r>
            <a:r>
              <a:rPr lang="en-US" sz="2000" dirty="0"/>
              <a:t>in which Christ's resurrection and victory over death (and the redemption of all mankind) are celebrated.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11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www.pastorace.cz/tematicke-texty/svaty-tyden-kraticky-pruvodce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cs.wikipedia.org/wiki/Svat%C3%BD_t%C3%BDden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https://eurozpravy.cz/domaci/zivot/187290-ceske-velikonocni-tradice-dodrzujete-je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https://www.lepebydlet.cz/poznejte-velikonocni-tradice-modre-pondeli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466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401887"/>
            <a:ext cx="8784976" cy="1470025"/>
          </a:xfrm>
        </p:spPr>
        <p:txBody>
          <a:bodyPr/>
          <a:lstStyle/>
          <a:p>
            <a:r>
              <a:rPr lang="cs-CZ" dirty="0" smtClean="0"/>
              <a:t>End. </a:t>
            </a:r>
            <a:r>
              <a:rPr lang="en-US" dirty="0"/>
              <a:t>Thank you for your attention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/>
              <a:t>: </a:t>
            </a:r>
            <a:r>
              <a:rPr lang="cs-CZ" dirty="0" smtClean="0"/>
              <a:t>Denisa Pavlicová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396438" cy="877824"/>
          </a:xfrm>
        </p:spPr>
        <p:txBody>
          <a:bodyPr/>
          <a:lstStyle/>
          <a:p>
            <a:r>
              <a:rPr lang="en-US" dirty="0" smtClean="0"/>
              <a:t>Easter</a:t>
            </a:r>
            <a:r>
              <a:rPr lang="cs-CZ" dirty="0" smtClean="0"/>
              <a:t> </a:t>
            </a:r>
            <a:r>
              <a:rPr lang="en-US" dirty="0" smtClean="0"/>
              <a:t>egg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2060848"/>
            <a:ext cx="3383280" cy="4032448"/>
          </a:xfrm>
        </p:spPr>
        <p:txBody>
          <a:bodyPr/>
          <a:lstStyle/>
          <a:p>
            <a:r>
              <a:rPr lang="en-US" dirty="0" smtClean="0"/>
              <a:t>Easter egg is a blown egg, decorated varied art techniques</a:t>
            </a:r>
            <a:r>
              <a:rPr lang="en-US" dirty="0"/>
              <a:t>. </a:t>
            </a:r>
            <a:r>
              <a:rPr lang="cs-CZ" dirty="0" smtClean="0"/>
              <a:t>S</a:t>
            </a:r>
            <a:r>
              <a:rPr lang="en-US" dirty="0" smtClean="0"/>
              <a:t>ince </a:t>
            </a:r>
            <a:r>
              <a:rPr lang="en-US" dirty="0"/>
              <a:t>the early Christianity </a:t>
            </a:r>
            <a:r>
              <a:rPr lang="cs-CZ" dirty="0" smtClean="0"/>
              <a:t>are </a:t>
            </a:r>
            <a:r>
              <a:rPr lang="en-US" dirty="0" smtClean="0"/>
              <a:t>Easter</a:t>
            </a:r>
            <a:r>
              <a:rPr lang="cs-CZ" dirty="0" smtClean="0"/>
              <a:t> </a:t>
            </a:r>
            <a:r>
              <a:rPr lang="en-US" dirty="0" smtClean="0"/>
              <a:t>eggs</a:t>
            </a:r>
            <a:r>
              <a:rPr lang="cs-CZ" dirty="0" smtClean="0"/>
              <a:t> symbol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fertility </a:t>
            </a:r>
            <a:r>
              <a:rPr lang="en-US" dirty="0"/>
              <a:t>and </a:t>
            </a:r>
            <a:r>
              <a:rPr lang="en-US" dirty="0" smtClean="0"/>
              <a:t>rebirth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the Eastern tradition, eggs are red and symbolize the blood of Christ.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1777603"/>
            <a:ext cx="5102225" cy="3826668"/>
          </a:xfrm>
        </p:spPr>
      </p:pic>
    </p:spTree>
    <p:extLst>
      <p:ext uri="{BB962C8B-B14F-4D97-AF65-F5344CB8AC3E}">
        <p14:creationId xmlns:p14="http://schemas.microsoft.com/office/powerpoint/2010/main" val="13971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lamb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Easter lamb is a kind of sweet pastry, which is prepares traditionally at Easter, shaped like lying lamb</a:t>
            </a:r>
            <a:r>
              <a:rPr lang="en-US" dirty="0"/>
              <a:t>. It </a:t>
            </a:r>
            <a:r>
              <a:rPr lang="en-US" dirty="0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formed </a:t>
            </a:r>
            <a:r>
              <a:rPr lang="en-US" dirty="0"/>
              <a:t>of a sweet dough, which sometimes </a:t>
            </a:r>
            <a:r>
              <a:rPr lang="en-US" dirty="0" smtClean="0"/>
              <a:t>includes sweet gelatinous pieces or fruits like raisins. In some cases it can be soaked in chocolate or glaze.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2816"/>
            <a:ext cx="5102225" cy="3398081"/>
          </a:xfrm>
        </p:spPr>
      </p:pic>
    </p:spTree>
    <p:extLst>
      <p:ext uri="{BB962C8B-B14F-4D97-AF65-F5344CB8AC3E}">
        <p14:creationId xmlns:p14="http://schemas.microsoft.com/office/powerpoint/2010/main" val="31114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383280" cy="877824"/>
          </a:xfrm>
        </p:spPr>
        <p:txBody>
          <a:bodyPr/>
          <a:lstStyle/>
          <a:p>
            <a:r>
              <a:rPr lang="cs-CZ" dirty="0" smtClean="0"/>
              <a:t>Easter bunny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1520" y="1988840"/>
            <a:ext cx="3383280" cy="4617720"/>
          </a:xfrm>
        </p:spPr>
        <p:txBody>
          <a:bodyPr/>
          <a:lstStyle/>
          <a:p>
            <a:r>
              <a:rPr lang="cs-CZ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usually symbolizes happiness, as well as time that is measured by life.</a:t>
            </a:r>
            <a:endParaRPr lang="cs-CZ" dirty="0"/>
          </a:p>
          <a:p>
            <a:r>
              <a:rPr lang="en-US" dirty="0"/>
              <a:t>However, the </a:t>
            </a:r>
            <a:r>
              <a:rPr lang="cs-CZ" dirty="0" smtClean="0"/>
              <a:t>present</a:t>
            </a:r>
            <a:r>
              <a:rPr lang="en-US" dirty="0" smtClean="0"/>
              <a:t> </a:t>
            </a:r>
            <a:r>
              <a:rPr lang="en-US" dirty="0"/>
              <a:t>Easter Bunny has a clear mission. It brings children eggs, </a:t>
            </a:r>
            <a:r>
              <a:rPr lang="cs-CZ" dirty="0" smtClean="0"/>
              <a:t>in best</a:t>
            </a:r>
            <a:r>
              <a:rPr lang="en-US" dirty="0" smtClean="0"/>
              <a:t> </a:t>
            </a:r>
            <a:r>
              <a:rPr lang="en-US" dirty="0"/>
              <a:t>chocolate. The bunny-carrier tradition has penetrated us from Germany and over time, the figure of the bunny becomes more and more </a:t>
            </a:r>
            <a:r>
              <a:rPr lang="en-US" dirty="0" smtClean="0"/>
              <a:t>popular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12" y="776288"/>
            <a:ext cx="4145177" cy="5851525"/>
          </a:xfrm>
        </p:spPr>
      </p:pic>
    </p:spTree>
    <p:extLst>
      <p:ext uri="{BB962C8B-B14F-4D97-AF65-F5344CB8AC3E}">
        <p14:creationId xmlns:p14="http://schemas.microsoft.com/office/powerpoint/2010/main" val="42693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Feasting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On Easter Monday morning, men and boys walk around their friends' homes, whipping women and girls by handmade willow wicker. The whip is made up of twenty-four twigs and is usually from half to two meters long and decorated with a knitted handle and colored ribbons. By tradition is still kept, that girls not dry. Men says carols during feasting. The most popular carol is: </a:t>
            </a:r>
            <a:r>
              <a:rPr lang="cs-CZ" dirty="0" smtClean="0"/>
              <a:t>„</a:t>
            </a:r>
            <a:r>
              <a:rPr lang="cs-CZ" i="1" dirty="0" smtClean="0"/>
              <a:t>Hody, hody doprovody, dejte vejce malovaný, nedáte-li malovaný, dejte aspoň bílý, slepička vám snese jiný…” </a:t>
            </a:r>
            <a:r>
              <a:rPr lang="en-US" dirty="0" smtClean="0"/>
              <a:t>For return,  girls give them a ribbon and a Easter egg.</a:t>
            </a:r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27" y="2276872"/>
            <a:ext cx="3461073" cy="2591584"/>
          </a:xfrm>
        </p:spPr>
      </p:pic>
    </p:spTree>
    <p:extLst>
      <p:ext uri="{BB962C8B-B14F-4D97-AF65-F5344CB8AC3E}">
        <p14:creationId xmlns:p14="http://schemas.microsoft.com/office/powerpoint/2010/main" val="2224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383280" cy="877824"/>
          </a:xfrm>
        </p:spPr>
        <p:txBody>
          <a:bodyPr/>
          <a:lstStyle/>
          <a:p>
            <a:r>
              <a:rPr lang="cs-CZ" dirty="0" smtClean="0"/>
              <a:t>Worship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252616" y="1988840"/>
            <a:ext cx="3383280" cy="4617720"/>
          </a:xfrm>
        </p:spPr>
        <p:txBody>
          <a:bodyPr/>
          <a:lstStyle/>
          <a:p>
            <a:r>
              <a:rPr lang="en-US" dirty="0"/>
              <a:t>For Christians, Easter is the most </a:t>
            </a:r>
            <a:r>
              <a:rPr lang="cs-CZ" dirty="0" smtClean="0"/>
              <a:t>expected</a:t>
            </a:r>
            <a:r>
              <a:rPr lang="en-US" dirty="0" smtClean="0"/>
              <a:t> </a:t>
            </a:r>
            <a:r>
              <a:rPr lang="en-US" dirty="0"/>
              <a:t>year. They are connected with the resurrection of Jesus </a:t>
            </a:r>
            <a:r>
              <a:rPr lang="en-US" dirty="0" smtClean="0"/>
              <a:t>Christ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30" y="776288"/>
            <a:ext cx="4680077" cy="5851525"/>
          </a:xfrm>
        </p:spPr>
      </p:pic>
    </p:spTree>
    <p:extLst>
      <p:ext uri="{BB962C8B-B14F-4D97-AF65-F5344CB8AC3E}">
        <p14:creationId xmlns:p14="http://schemas.microsoft.com/office/powerpoint/2010/main" val="11043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Days during the Easter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3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Palm Sunday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This day we celibrate </a:t>
            </a:r>
            <a:r>
              <a:rPr lang="en-US" sz="2000" dirty="0" smtClean="0"/>
              <a:t>Christ's </a:t>
            </a:r>
            <a:r>
              <a:rPr lang="en-US" sz="2000" dirty="0"/>
              <a:t>entrance to </a:t>
            </a:r>
            <a:r>
              <a:rPr lang="en-US" sz="2000" dirty="0" smtClean="0"/>
              <a:t>Jerusalem</a:t>
            </a:r>
            <a:r>
              <a:rPr lang="cs-CZ" sz="2000" dirty="0" smtClean="0"/>
              <a:t>.</a:t>
            </a:r>
            <a:endParaRPr lang="cs-CZ" dirty="0"/>
          </a:p>
        </p:txBody>
      </p:sp>
      <p:pic>
        <p:nvPicPr>
          <p:cNvPr id="1026" name="Picture 2" descr="VÃ½sledek obrÃ¡zku pro kristÅ¯v vjezd do jeruzalÃ©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37927"/>
            <a:ext cx="4230638" cy="31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Blue Monday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Blue Monday is the final carnival day. The churches were decorated by blue and purple cloth</a:t>
            </a:r>
            <a:r>
              <a:rPr lang="en-US" sz="2000" dirty="0"/>
              <a:t>. From here also comes the name Blue Monday. </a:t>
            </a:r>
            <a:r>
              <a:rPr lang="en-US" sz="2000" dirty="0" smtClean="0"/>
              <a:t>This day wasn´t allowed to work.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8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Vlastní 7">
      <a:dk1>
        <a:srgbClr val="2C5C65"/>
      </a:dk1>
      <a:lt1>
        <a:sysClr val="window" lastClr="FFFFFF"/>
      </a:lt1>
      <a:dk2>
        <a:srgbClr val="005828"/>
      </a:dk2>
      <a:lt2>
        <a:srgbClr val="00CC66"/>
      </a:lt2>
      <a:accent1>
        <a:srgbClr val="00823B"/>
      </a:accent1>
      <a:accent2>
        <a:srgbClr val="FFC000"/>
      </a:accent2>
      <a:accent3>
        <a:srgbClr val="FFC000"/>
      </a:accent3>
      <a:accent4>
        <a:srgbClr val="C00000"/>
      </a:accent4>
      <a:accent5>
        <a:srgbClr val="A18346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498</TotalTime>
  <Words>650</Words>
  <Application>Microsoft Office PowerPoint</Application>
  <PresentationFormat>Předvádění na obrazovce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Urbanistický</vt:lpstr>
      <vt:lpstr>Czech Easter traditions</vt:lpstr>
      <vt:lpstr>Easter egg</vt:lpstr>
      <vt:lpstr>Easter lamb</vt:lpstr>
      <vt:lpstr>Easter bunny</vt:lpstr>
      <vt:lpstr>Feasting</vt:lpstr>
      <vt:lpstr>Worship</vt:lpstr>
      <vt:lpstr>Days during the Easter</vt:lpstr>
      <vt:lpstr>Palm Sunday</vt:lpstr>
      <vt:lpstr>Blue Monday</vt:lpstr>
      <vt:lpstr>Gray Tuesday</vt:lpstr>
      <vt:lpstr>Ash Wednesday</vt:lpstr>
      <vt:lpstr>Green Thursday</vt:lpstr>
      <vt:lpstr>Good Friday</vt:lpstr>
      <vt:lpstr>White Saturday</vt:lpstr>
      <vt:lpstr>Easter Sunday</vt:lpstr>
      <vt:lpstr>Resources</vt:lpstr>
      <vt:lpstr>End. 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</dc:creator>
  <cp:lastModifiedBy>Weinbergerová Silvie</cp:lastModifiedBy>
  <cp:revision>27</cp:revision>
  <dcterms:created xsi:type="dcterms:W3CDTF">2019-03-22T15:01:05Z</dcterms:created>
  <dcterms:modified xsi:type="dcterms:W3CDTF">2019-04-02T08:01:27Z</dcterms:modified>
</cp:coreProperties>
</file>